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7" r:id="rId2"/>
    <p:sldId id="261" r:id="rId3"/>
    <p:sldId id="324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2" r:id="rId15"/>
    <p:sldId id="283" r:id="rId16"/>
    <p:sldId id="284" r:id="rId17"/>
    <p:sldId id="295" r:id="rId18"/>
    <p:sldId id="296" r:id="rId19"/>
    <p:sldId id="297" r:id="rId20"/>
    <p:sldId id="294" r:id="rId21"/>
    <p:sldId id="326" r:id="rId22"/>
    <p:sldId id="299" r:id="rId23"/>
    <p:sldId id="301" r:id="rId24"/>
    <p:sldId id="303" r:id="rId25"/>
    <p:sldId id="305" r:id="rId26"/>
    <p:sldId id="307" r:id="rId27"/>
    <p:sldId id="310" r:id="rId28"/>
    <p:sldId id="312" r:id="rId29"/>
    <p:sldId id="317" r:id="rId30"/>
    <p:sldId id="315" r:id="rId31"/>
    <p:sldId id="318" r:id="rId32"/>
    <p:sldId id="319" r:id="rId33"/>
    <p:sldId id="320" r:id="rId34"/>
    <p:sldId id="321" r:id="rId35"/>
    <p:sldId id="322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58512-913B-402C-BE0B-E548661CA473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97AD-263E-4C8C-A0A8-548D91A32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638A9F3-CB8E-440E-9770-F21E83101E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5FE7DDB-B277-4AF3-AED4-E3E1551FBB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92E7C1-B026-408F-AF10-A72904396B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F521B9F-2855-4375-A033-89820A046F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FCCFC3-B5E2-4BFA-A84F-260F2637B7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16465A-64FA-499C-A04A-53CC06189B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45B945-5116-4137-A606-94B61717B7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786A61-BD20-48A5-9088-3880A9B0FF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BD1BE5-73F9-4BE3-941F-8FEAAAD40C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8381AE7-4A14-4276-9064-1E899A413C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1FCB2C0-2ACF-41B3-A1B7-F88FEC969D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C08C9F-0FCD-4D13-9EFB-748DCA9207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0F06D8-920F-4FE1-B662-05DB2F2D7D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5B76E8D-3EE7-4B1C-BA5C-DFE9845F8B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388226F-F6E0-4810-8411-DF1A268AC9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21FB14-6A55-45C2-93CB-DA765665A9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6AF33B-4C40-4EF6-B54D-92A6F9A6B6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E04BA65-0804-479B-BB70-D8FD2437D14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FE26D3B-F3ED-4E5B-9F06-B2510D3B6F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E8EB69-9846-4CB0-BBCD-B96F4FC5234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367749-81CC-448A-931E-592CEB116DC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630C79-11CC-4445-8F36-8E17E4919D6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638A9F3-CB8E-440E-9770-F21E83101E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8F84FDF-A9B9-48AA-80EB-FA85ACBFA6A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59B6578-D70C-4BD0-9995-74FA866EF7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1094A7-830F-4262-9FAD-4BC429B11B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193DAD8-FB60-4FC5-AFF4-D0C7B9D34D1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BBBF91D-A100-414A-872F-0A4E98C15C0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57EE0A-37DC-4EC6-8ED5-7EBBA92E34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14C3465-557D-425C-A84D-2EFE5B5693C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9960D0C-25D7-4087-99AF-2879BC20540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D9A8F7-843D-49EC-B126-4B37C543BF5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F40E3DE-6744-4329-BCC2-3E9E412691A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069122-3DCE-4C69-8CCE-D7BC48C130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BD1BE5-73F9-4BE3-941F-8FEAAAD40C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42A242-BF97-46CC-BF6F-AD3D6E0CE6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325DE48-2428-4A05-AC55-1186DA08C6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F36B1E-D464-459B-BD6E-BB741D01A7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7088249-6DB5-48DB-BDB5-54919EFC6E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733832" y="4577418"/>
            <a:ext cx="7772400" cy="70612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3923515" y="4224408"/>
            <a:ext cx="6858000" cy="36921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840" y="5394505"/>
            <a:ext cx="6245868" cy="41011"/>
          </a:xfrm>
          <a:prstGeom prst="rect">
            <a:avLst/>
          </a:prstGeom>
          <a:solidFill>
            <a:srgbClr val="ED7C59"/>
          </a:solidFill>
          <a:ln w="12700" cap="flat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939107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856124" y="806559"/>
            <a:ext cx="10111269" cy="410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i="1"/>
          </a:p>
          <a:p>
            <a:pPr algn="just"/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just"/>
            <a:endParaRPr lang="ru-RU" sz="2400" b="1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u="none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 деятельности по восстановлению дееспособности, в  рамках ПРОЕКТА </a:t>
            </a:r>
          </a:p>
          <a:p>
            <a:pPr algn="just">
              <a:lnSpc>
                <a:spcPct val="100000"/>
              </a:lnSpc>
            </a:pPr>
            <a:endParaRPr lang="ru-RU" sz="2800" b="1" i="1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chemeClr val="bg2">
                    <a:lumMod val="10000"/>
                  </a:schemeClr>
                </a:solidFill>
              </a:rPr>
              <a:t>"</a:t>
            </a:r>
            <a:r>
              <a:rPr lang="ru-RU" sz="28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   ОБРАЗОВАТЕЛЬНОГО      ПРОСТРАНСТВА</a:t>
            </a:r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     ДЕИНСТИТУАЛИЗАЦИИ</a:t>
            </a:r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ЛЮДЕЙ С ИНТЕЛЛЕКТУАЛЬНЫМ И МЕНТАЛЬНЫМ   НЕДУГОМ"</a:t>
            </a:r>
            <a:endParaRPr lang="en-US" sz="2800" b="1" i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5136741" y="6073971"/>
            <a:ext cx="5965829" cy="37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/>
              <a:t>подготовила:     психолог Судакова Л.А.</a:t>
            </a:r>
            <a:endParaRPr lang="en-US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-76601"/>
            <a:ext cx="12192000" cy="7011202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1532812" y="154027"/>
            <a:ext cx="10515600" cy="334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4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3. </a:t>
            </a:r>
            <a:r>
              <a:rPr lang="ru-RU" sz="2400" b="1" i="1" u="sng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Психологическое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sng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2860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</a:t>
            </a:r>
            <a:r>
              <a:rPr lang="ru-RU" sz="2400" b="1" i="1" u="sng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Осознание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своих намерений и возможностей с учетом нравственных                  критериев и потребностей личности. </a:t>
            </a:r>
          </a:p>
          <a:p>
            <a:pPr marL="22860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 Использование  имеющегося  ресурса и потенциала во благо себе и другим.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405845" y="865135"/>
            <a:ext cx="9696725" cy="403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endParaRPr lang="ru-RU"/>
          </a:p>
          <a:p>
            <a:r>
              <a:rPr lang="ru-RU" sz="2800" b="1" i="1">
                <a:solidFill>
                  <a:srgbClr val="7030A0"/>
                </a:solidFill>
              </a:rPr>
              <a:t>          </a:t>
            </a:r>
            <a:r>
              <a:rPr lang="ru-RU" sz="2800" b="1" i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</a:t>
            </a:r>
            <a:endParaRPr lang="en-US" sz="2400" b="1" i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 П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ередача  тех знаний, которые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определяют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нравственность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традиционной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духовности </a:t>
            </a:r>
            <a:endParaRPr lang="ru-RU" sz="2400" b="1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400" b="1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  Ф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опыта поведения и жизнедеятельности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базе духовно-нравственных ценностей,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создания гармоничной личности проживающего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2451217" y="117154"/>
            <a:ext cx="7236497" cy="4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</a:rPr>
              <a:t>     </a:t>
            </a:r>
            <a:endParaRPr lang="en-US" sz="2400" b="1">
              <a:solidFill>
                <a:srgbClr val="7030A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03372" y="474291"/>
            <a:ext cx="6125369" cy="625361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191" y="571911"/>
            <a:ext cx="5593340" cy="56906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8536" y="0"/>
            <a:ext cx="1227611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3604129" y="2008694"/>
            <a:ext cx="5875912" cy="338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>
                <a:solidFill>
                  <a:schemeClr val="accent5">
                    <a:lumMod val="50000"/>
                  </a:schemeClr>
                </a:solidFill>
              </a:rPr>
              <a:t>НИКТО НЕ ЗАБЫТ. НИЧТО НЕ ЗАБЫТО</a:t>
            </a:r>
            <a:r>
              <a:rPr lang="ru-RU" sz="2000" b="1" i="1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b="1" i="1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i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i="1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en-US" sz="2400" b="1" i="1">
                <a:solidFill>
                  <a:schemeClr val="accent5">
                    <a:lumMod val="50000"/>
                  </a:schemeClr>
                </a:solidFill>
              </a:rPr>
              <a:t>вековечение памяти о ВОВ — основа культурно-историческо</a:t>
            </a:r>
            <a:r>
              <a:rPr lang="ru-RU" sz="2400" b="1" i="1">
                <a:solidFill>
                  <a:schemeClr val="accent5">
                    <a:lumMod val="50000"/>
                  </a:schemeClr>
                </a:solidFill>
              </a:rPr>
              <a:t>го наследия</a:t>
            </a:r>
          </a:p>
          <a:p>
            <a:endParaRPr lang="ru-RU" sz="2400" b="1" i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i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b="1" i="1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i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47112" y="0"/>
            <a:ext cx="13039112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9498" y="302846"/>
            <a:ext cx="9770733" cy="62620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7038237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3902121" y="504662"/>
            <a:ext cx="7191438" cy="118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4. Диагностическое</a:t>
            </a:r>
          </a:p>
          <a:p>
            <a:endParaRPr lang="ru-RU" sz="24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2612829" y="1189363"/>
            <a:ext cx="9579171" cy="154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Определение психодиагностического индекса  на каждом этапе).</a:t>
            </a:r>
          </a:p>
          <a:p>
            <a:endParaRPr lang="ru-RU" sz="24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ru-RU" sz="24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ru-RU" sz="24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7911783" y="5355136"/>
            <a:ext cx="4163064" cy="46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r>
              <a:rPr lang="ru-RU" sz="24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endParaRPr lang="en-US" sz="2400" b="1" i="1"/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871" y="2123168"/>
            <a:ext cx="4675912" cy="47431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638659"/>
            <a:ext cx="13440781" cy="7611612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828800" y="178149"/>
            <a:ext cx="10363200" cy="693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i="1"/>
              <a:t>                                 </a:t>
            </a:r>
            <a:r>
              <a:rPr lang="en-US" sz="2400" b="1" i="1"/>
              <a:t>Структура занятий:</a:t>
            </a:r>
            <a:r>
              <a:rPr lang="en-US" sz="2400" b="1"/>
              <a:t> </a:t>
            </a:r>
            <a:endParaRPr lang="ru-RU" sz="2400" b="1"/>
          </a:p>
          <a:p>
            <a:pPr>
              <a:lnSpc>
                <a:spcPct val="115000"/>
              </a:lnSpc>
            </a:pPr>
            <a:r>
              <a:rPr lang="ru-RU" sz="2400" b="1"/>
              <a:t>Г</a:t>
            </a:r>
            <a:r>
              <a:rPr lang="en-US" sz="2400" b="1"/>
              <a:t>ибкая, с учетом возрастных и психических особенностей</a:t>
            </a:r>
            <a:r>
              <a:rPr lang="ru-RU" sz="2400" b="1"/>
              <a:t> проживающего.</a:t>
            </a:r>
            <a:endParaRPr lang="en-US" sz="2400" b="1"/>
          </a:p>
          <a:p>
            <a:pPr>
              <a:lnSpc>
                <a:spcPct val="100000"/>
              </a:lnSpc>
            </a:pPr>
            <a:r>
              <a:rPr lang="en-US" sz="2400" b="1" i="1"/>
              <a:t>Используемые методики в работе</a:t>
            </a:r>
            <a:r>
              <a:rPr lang="en-US" sz="2400" b="1"/>
              <a:t> (</a:t>
            </a:r>
            <a:r>
              <a:rPr lang="en-US" sz="2400" b="1" u="sng"/>
              <a:t>на основе имеющейся сертификации специалиста):</a:t>
            </a:r>
            <a:endParaRPr lang="ru-RU" sz="2400" b="1" u="sng"/>
          </a:p>
          <a:p>
            <a:pPr marL="342900" indent="-342900">
              <a:lnSpc>
                <a:spcPct val="150000"/>
              </a:lnSpc>
              <a:buFont typeface="Wingdings" charset="0"/>
              <a:buChar char="ü"/>
            </a:pPr>
            <a:r>
              <a:rPr lang="en-US" sz="2400" b="1"/>
              <a:t>Когнитивно-поведенческая терапия, 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 charset="0"/>
              <a:buChar char="ü"/>
            </a:pPr>
            <a:r>
              <a:rPr lang="en-US" sz="2400" b="1"/>
              <a:t>Гештальт терапия, 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 charset="0"/>
              <a:buChar char="ü"/>
            </a:pPr>
            <a:r>
              <a:rPr lang="en-US" sz="2400" b="1"/>
              <a:t>Нейролингвистическое программирование (НЛП),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 charset="0"/>
              <a:buChar char="ü"/>
            </a:pPr>
            <a:r>
              <a:rPr lang="en-US" sz="2400" b="1"/>
              <a:t>Арт-терапия,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 charset="0"/>
              <a:buChar char="ü"/>
            </a:pPr>
            <a:r>
              <a:rPr lang="en-US" sz="2400" b="1"/>
              <a:t>Ассертивная терапия, </a:t>
            </a:r>
            <a:endParaRPr lang="ru-RU" sz="2400" b="1"/>
          </a:p>
          <a:p>
            <a:pPr marL="342900" indent="-342900">
              <a:lnSpc>
                <a:spcPct val="150000"/>
              </a:lnSpc>
              <a:buFont typeface="Wingdings" charset="0"/>
              <a:buChar char="ü"/>
            </a:pPr>
            <a:r>
              <a:rPr lang="en-US" sz="2400" b="1"/>
              <a:t>Реальностная терапия и др.</a:t>
            </a:r>
            <a:endParaRPr lang="ru-RU" sz="2400" b="1"/>
          </a:p>
          <a:p>
            <a:pPr>
              <a:lnSpc>
                <a:spcPct val="100000"/>
              </a:lnSpc>
            </a:pPr>
            <a:r>
              <a:rPr lang="en-US" sz="2400" b="1"/>
              <a:t> </a:t>
            </a:r>
            <a:r>
              <a:rPr lang="en-US" sz="2400" b="1" i="1"/>
              <a:t>В  содержание  Программы допускается внесение дополнений и изменений.</a:t>
            </a:r>
            <a:endParaRPr lang="ru-RU" sz="2400" b="1" i="1"/>
          </a:p>
          <a:p>
            <a:pPr>
              <a:lnSpc>
                <a:spcPct val="100000"/>
              </a:lnSpc>
            </a:pPr>
            <a:endParaRPr lang="ru-RU" sz="20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</a:t>
            </a:r>
            <a:r>
              <a:rPr lang="ru-RU" sz="20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анятия носят  характер индивидуальной и групповой формы</a:t>
            </a:r>
            <a:endParaRPr lang="ru-RU" sz="2400" b="1" i="1"/>
          </a:p>
          <a:p>
            <a:pPr>
              <a:lnSpc>
                <a:spcPct val="100000"/>
              </a:lnSpc>
            </a:pPr>
            <a:endParaRPr lang="ru-RU" sz="2400" b="1" i="1"/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47903" y="0"/>
            <a:ext cx="12886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0483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0483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7562" y="0"/>
            <a:ext cx="12259562" cy="6975154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541023" y="306403"/>
            <a:ext cx="893973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Максимовский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</a:t>
            </a:r>
            <a:r>
              <a:rPr lang="ru-RU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ьный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lang="ru-RU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ансионат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«Северный»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1210" y="2519688"/>
            <a:ext cx="8741471" cy="4267970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3206496" y="1511809"/>
            <a:ext cx="75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211574  </a:t>
            </a:r>
            <a:r>
              <a:rPr lang="en-US" b="1" i="1" dirty="0" err="1" smtClean="0"/>
              <a:t>Витебская</a:t>
            </a:r>
            <a:r>
              <a:rPr lang="en-US" b="1" i="1" dirty="0" smtClean="0"/>
              <a:t>  </a:t>
            </a:r>
            <a:r>
              <a:rPr lang="en-US" b="1" i="1" dirty="0" err="1"/>
              <a:t>обл</a:t>
            </a:r>
            <a:r>
              <a:rPr lang="en-US" b="1" i="1" dirty="0"/>
              <a:t>., </a:t>
            </a:r>
            <a:r>
              <a:rPr lang="en-US" b="1" i="1" dirty="0" err="1"/>
              <a:t>Городокский</a:t>
            </a:r>
            <a:r>
              <a:rPr lang="en-US" b="1" i="1" dirty="0"/>
              <a:t>  р – н., </a:t>
            </a:r>
            <a:r>
              <a:rPr lang="en-US" b="1" i="1" dirty="0" err="1"/>
              <a:t>д.Максимовка</a:t>
            </a:r>
            <a:r>
              <a:rPr lang="en-US" b="1" i="1" dirty="0"/>
              <a:t>,</a:t>
            </a:r>
            <a:endParaRPr lang="ru-RU" b="1" i="1" dirty="0"/>
          </a:p>
          <a:p>
            <a:r>
              <a:rPr lang="en-US" b="1" i="1" dirty="0"/>
              <a:t> </a:t>
            </a:r>
            <a:r>
              <a:rPr lang="en-US" b="1" i="1" dirty="0" err="1"/>
              <a:t>ул.Центральная</a:t>
            </a:r>
            <a:r>
              <a:rPr lang="en-US" b="1" i="1" dirty="0"/>
              <a:t>, 1А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8461" cy="741614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28156" y="1341912"/>
            <a:ext cx="87046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ВНЕДРЕНИЕ </a:t>
            </a:r>
            <a:r>
              <a:rPr lang="ru-RU" sz="2400" b="1" i="1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 ЦИКЛА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ВИДЕОЗАНЯТИЙ 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с психологом.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а основе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использования АМО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(активные методы обучения), где проживающие  становятся не просто слушателями, а активными участниками образовательного процесса</a:t>
            </a:r>
            <a:endParaRPr lang="ru-RU" sz="2400" b="1" dirty="0" smtClean="0">
              <a:latin typeface="Times New Roman" pitchFamily="18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ематика: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      **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ПРАВОВАЯ ОСВЕДОМЛЕННОСТЬ</a:t>
            </a:r>
            <a:endParaRPr lang="ru-RU" sz="2400" b="1" dirty="0" smtClean="0">
              <a:latin typeface="Times New Roman" pitchFamily="18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等线" charset="-128"/>
                <a:cs typeface="Times New Roman" pitchFamily="18" charset="0"/>
              </a:rPr>
              <a:t>       ** КОНСТИТУЦИЯ  И  Я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baseline="0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 </a:t>
            </a:r>
            <a:r>
              <a:rPr lang="ru-RU" sz="2400" b="1" baseline="0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**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ВЕЛИКИЕ ПОЛКОВОДЦЫ   или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ДИСЦИПЛИНА  МОЕЙ  ПОБЕДЫ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等线" charset="-128"/>
                <a:cs typeface="Times New Roman" pitchFamily="18" charset="0"/>
              </a:rPr>
              <a:t>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等线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7375807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6465484" y="1099443"/>
            <a:ext cx="5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                  </a:t>
            </a:r>
            <a:endParaRPr lang="ru-RU" sz="2000" b="1" i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60448" y="621792"/>
            <a:ext cx="933907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повторного  курса: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эффективной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коррекционно-развивающей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формированию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социально-бытовой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адаптации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легкой и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умеренной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интеллектуальной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недостаточностью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i="1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Интенсивность дополнительного курса составляет от 3 до 6 месяцев</a:t>
            </a:r>
            <a:r>
              <a:rPr lang="ru-RU" sz="1400" i="1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А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ктивизир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овать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стимулир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овать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интеллектуальную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практическую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Ф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ормировать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закреплять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культурно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нравственные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З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акрепление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ЗУНов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разн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содержанию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стимулированию ситуационных факторах (путем  моделирования)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На каждом этапе работы проводится определение, и в дальнейшем дифференциация показателей психодиагностического индекса.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содержание  Программы допускается внесение дополнений и изменений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411630" y="591874"/>
            <a:ext cx="11363797" cy="62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none" strike="noStrike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ПСИХОТЕРАПСИХОТЕРАПЕВТИЧЕСКАЯ РАБОТА В      ГРУППАХ: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i="1" u="none" strike="noStrike" dirty="0">
                <a:solidFill>
                  <a:srgbClr val="C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ЦЕЛИ: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Выяснение проблем каждого  участника. Помощь в понимании своего состояния.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Постепенное увеличение уровня адекватной социальной адаптации. 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Предоставление информации о закономерностях межличностных и групповых  процессов  как основе эффективного и гармоничного общения. 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Поддержка процесса «созревания» личности, проявляющегося  в раскрытии ее духовного потенциала.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Коррекцию неадекватных, нарушенных отношений личности, обусловливающих  возникновение и субъективную неразрешимость  конфликта.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Способствовать  созданию  чувства принадлежности и безопасности.</a:t>
            </a:r>
            <a:endParaRPr lang="ru-RU" sz="2400" b="1" i="1" u="none" strike="noStrike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445593" y="626072"/>
            <a:ext cx="11058995" cy="6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none" strike="noStrike" dirty="0">
                <a:solidFill>
                  <a:srgbClr val="C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Для  Для  достижения  психотерапевтических  целей  используется:</a:t>
            </a:r>
          </a:p>
          <a:p>
            <a:pPr marL="342900" indent="-342900">
              <a:buFont typeface="Wingdings" charset="0"/>
              <a:buChar char="ü"/>
            </a:pPr>
            <a:r>
              <a:rPr lang="ru-RU" sz="2400" b="1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Потенциал  группы</a:t>
            </a:r>
            <a:r>
              <a:rPr lang="ru-RU" sz="2400" b="0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как таковой,  наряду с  разными психотерапевтическими направлениями, учитывая возникновение определенных  групповых феноменов, таких  как нормы, распределение ролей, выделение лидеров и другие. </a:t>
            </a:r>
            <a:endParaRPr lang="ru-RU" sz="2400" b="1" i="0" u="none" strike="noStrike" dirty="0">
              <a:solidFill>
                <a:srgbClr val="C0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charset="0"/>
              <a:buChar char="ü"/>
            </a:pPr>
            <a:r>
              <a:rPr lang="ru-RU" sz="2400" b="1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Механизм  лечебного действия -  в переживании (</a:t>
            </a:r>
            <a:r>
              <a:rPr lang="ru-RU" sz="2400" b="1" i="1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проживании)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в группе тех эмоциональных ситуаций, которые были у человека в реальной жизни в прошлом и являлись неразрешимыми и </a:t>
            </a:r>
            <a:r>
              <a:rPr lang="ru-RU" sz="2400" b="1" i="0" u="none" strike="noStrike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неотреагированными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1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(то есть такими, с которыми невозможно было ранее справиться),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предполагает переработку прошлого негативного опыта, проявляющегося в актуальной эмоциональной ситуации в группе, без которого невозможно достичь позитивных, глубинных личностных изменений. </a:t>
            </a:r>
          </a:p>
          <a:p>
            <a:pPr marL="342900" indent="-342900">
              <a:buFont typeface="Wingdings" charset="0"/>
              <a:buChar char="ü"/>
            </a:pPr>
            <a:r>
              <a:rPr lang="ru-RU" sz="2400" b="1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етерминирующий  факторов в  работе  - </a:t>
            </a:r>
            <a:r>
              <a:rPr lang="ru-RU" sz="2400" b="1" i="1" u="sng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Пример,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как воспитательно-образовательный критерий в организации образцов поступков, деятельности, образа жизни (</a:t>
            </a:r>
            <a:r>
              <a:rPr lang="ru-RU" sz="2000" b="1" i="1" u="none" strike="noStrike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Психологические механизмы  Подражания, Идентификации и Обособления).</a:t>
            </a:r>
          </a:p>
          <a:p>
            <a:pPr marL="0" indent="0">
              <a:buFont typeface="Wingdings" charset="0"/>
              <a:buNone/>
            </a:pPr>
            <a:endParaRPr lang="ru-RU" sz="2400" b="1" i="0" u="none" strike="noStrike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581011" y="705758"/>
            <a:ext cx="11029977" cy="575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учетом предоставленного порядка дифференциации,</a:t>
            </a:r>
            <a:r>
              <a:rPr lang="en-US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структура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проживающих в отделении сопровождаемого проживания распреде-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лена следующим образом (</a:t>
            </a:r>
            <a:r>
              <a:rPr lang="en-US" sz="20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авторская классификация психолога Л.А. Судаковой):</a:t>
            </a:r>
            <a:endParaRPr lang="ru-RU" sz="20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Во что бы то ни стало («Достигаторы»)</a:t>
            </a:r>
            <a:r>
              <a:rPr lang="en-US" sz="24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структуре личности определяется направленная мотивационная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основа, желание завоевать себе место под солнцем. </a:t>
            </a:r>
            <a:endParaRPr lang="ru-RU" sz="2200" b="1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Почти отсутствуют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эмоциональные отношения, их взаимодействие обусловлено стремлением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достижению определенных целей. </a:t>
            </a:r>
            <a:endParaRPr lang="ru-RU" sz="2200" b="1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обращении к ним за помощью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 участием – откликаются и словом и действием. Наличие притязаний.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познавательной активности. Когнитивно направлены (мышление,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память, внимание, воображение), психически относительно устойчивы.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Присутствуют компоненты критики к своим мыслям, поступкам. Функциональны, структурированы. Способны самостоятельно определить допущенную ошибку и устранить ее без организующей помощи. Способны самостоятельно разобрать новую тему и выучить ее.</a:t>
            </a:r>
            <a:endParaRPr lang="ru-RU" sz="2200" b="1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00358" y="0"/>
            <a:ext cx="12792358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503629" y="566017"/>
            <a:ext cx="11088014" cy="514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2</a:t>
            </a:r>
            <a:r>
              <a:rPr lang="ru-RU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.  </a:t>
            </a:r>
            <a:r>
              <a:rPr lang="en-US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 </a:t>
            </a:r>
            <a:r>
              <a:rPr lang="ru-RU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"</a:t>
            </a:r>
            <a:r>
              <a:rPr lang="en-US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Все в уме</a:t>
            </a:r>
            <a:r>
              <a:rPr lang="ru-RU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"</a:t>
            </a:r>
            <a:r>
              <a:rPr lang="en-US" sz="2400" b="1" i="1" u="none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:</a:t>
            </a:r>
            <a:endParaRPr lang="ru-RU" sz="2400" b="1" i="1" u="none" strike="noStrike">
              <a:highlight>
                <a:srgbClr val="FFFF00"/>
              </a:highlight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1" u="none" strike="noStrike">
              <a:highlight>
                <a:srgbClr val="FFFF00"/>
              </a:highlight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Знают, могут выучить предложенный материал, но нуждаются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в подкреплении, стимуле, поглаживании (разного уровня модальностей).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Склонны к застреванию. 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Поведение характеризуется </a:t>
            </a:r>
            <a:r>
              <a:rPr lang="en-US" sz="2200" b="1" i="1" u="none" strike="noStrike">
                <a:latin typeface="Times New Roman"/>
                <a:ea typeface="+mn-ea"/>
                <a:cs typeface="Times New Roman"/>
              </a:rPr>
              <a:t>относительной устойчивостью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, ибо зачастую присутствует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способность к саморегуляции и анализу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причинно-следственных связей.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В случае увлеченности – способны показать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хорошие результаты. 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Не склонны ввязываться в конфликтные ситуации или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иные формы разбирательств. 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Удовлетворительно адаптированы. Способны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к усвоению специальных программ, основанных на конкретно-наглядном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 формате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обучени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я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, которое проводится в более медленном темпе.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0" i="0" u="none" strike="noStrike"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28443" y="12192"/>
            <a:ext cx="13420443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0" y="307185"/>
            <a:ext cx="116496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highlight>
                  <a:srgbClr val="FFFF00"/>
                </a:highlight>
                <a:latin typeface="Times New Roman"/>
                <a:cs typeface="Times New Roman"/>
              </a:rPr>
              <a:t>3</a:t>
            </a:r>
            <a:r>
              <a:rPr lang="en-US" sz="2400" b="1" i="1" u="none" strike="noStrike" dirty="0" smtClean="0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 </a:t>
            </a:r>
            <a:r>
              <a:rPr lang="en-US" sz="2400" b="1" i="1" u="none" strike="noStrike" dirty="0" err="1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Медовый</a:t>
            </a:r>
            <a:r>
              <a:rPr lang="en-US" sz="2400" b="1" i="1" u="none" strike="noStrike" dirty="0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 </a:t>
            </a:r>
            <a:r>
              <a:rPr lang="en-US" sz="2400" b="1" i="1" u="none" strike="noStrike" dirty="0" err="1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месяц</a:t>
            </a:r>
            <a:r>
              <a:rPr lang="en-US" sz="2400" b="1" i="1" u="none" strike="noStrike" dirty="0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:</a:t>
            </a:r>
            <a:endParaRPr lang="ru-RU" sz="2400" b="1" i="1" u="none" strike="noStrike" dirty="0">
              <a:highlight>
                <a:srgbClr val="FFFF00"/>
              </a:highlight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Склонны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симуляции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вторичным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выгодам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Зависят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друга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возмущаются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-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вместе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подражая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другу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4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Стремление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соответствии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другому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даже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имеют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мнение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Обучаемы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Способны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выучить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предложенный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материал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воспроизвести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его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Порой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эмоционируют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снова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индивидуальных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особенностей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индивидуального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знания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Склонны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уединению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тихому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протесту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случае недовольства.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</a:t>
            </a:r>
            <a:r>
              <a:rPr lang="en-US" sz="24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</a:t>
            </a:r>
            <a:r>
              <a:rPr lang="en-US" sz="24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притязаний</a:t>
            </a:r>
            <a:r>
              <a:rPr lang="en-US" sz="24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Молчаливы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психологической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защиты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изоляция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избегание</a:t>
            </a:r>
            <a:r>
              <a:rPr lang="en-US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4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Эгоцентричны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требуют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себе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повышенного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внимания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Выраженно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роявляют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положительной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их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обиду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когда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ругают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200" b="1" i="0" u="none" strike="noStrike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522975" y="645732"/>
            <a:ext cx="107688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b="1" i="1" u="none" strike="noStrike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Спартанцы</a:t>
            </a:r>
            <a:r>
              <a:rPr lang="en-US" sz="2200" b="1" i="1" u="none" strike="noStrike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sz="2200" b="1" i="1" u="none" strike="noStrike" dirty="0"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i="1" u="none" strike="noStrike" dirty="0"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Проявляют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сниженный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интерес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окружающему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однако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деятельны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трудотерапии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Работу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старательно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доводят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завершения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Нуждаются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предводителе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И только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тогда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их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присутствует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последовательность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результативность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Значение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придается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личностным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качествам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умению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определенные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Положительную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динамику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злопамятны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уплощены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Инфантильны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Порой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требовательны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себе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окружающим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Истощаемости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</a:t>
            </a:r>
            <a:r>
              <a:rPr lang="ru-RU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яется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706758" y="522710"/>
            <a:ext cx="107784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i="1" u="none" strike="noStrike" dirty="0" smtClean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u="none" strike="noStrike" dirty="0" err="1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Виноград</a:t>
            </a:r>
            <a:r>
              <a:rPr lang="en-US" sz="2400" b="1" i="1" u="none" strike="noStrike" dirty="0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sz="2400" b="1" i="1" u="none" strike="noStrike" dirty="0"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1" u="none" strike="noStrike" dirty="0"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Когнитивно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ригидны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снижена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трудотерапию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инициативны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нерешительны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порой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застенчивы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конфликтах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</a:t>
            </a:r>
            <a:r>
              <a:rPr lang="ru-RU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тн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Могут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некоторое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монотонную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речью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Нуждаются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организующей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Истощаемы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лабильны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Недостаточность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абстрактного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мышления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конкретизация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неспособность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обобщению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Присутствуют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внимания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повышенная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отвлекаемость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плохая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кратковременная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память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2200" b="1" i="0" u="none" strike="noStrik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Наиболее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высоко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оценивают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приятен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ближе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ним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оценивают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людей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события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окружающей</a:t>
            </a:r>
            <a:r>
              <a:rPr lang="ru-RU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их </a:t>
            </a:r>
            <a:r>
              <a:rPr lang="en-US" sz="2200" b="1" i="0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жизни</a:t>
            </a:r>
            <a:r>
              <a:rPr lang="en-US" sz="2200" b="1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«</a:t>
            </a:r>
            <a:r>
              <a:rPr lang="en-US" sz="22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хорошо</a:t>
            </a:r>
            <a:r>
              <a:rPr lang="en-US" sz="22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</a:t>
            </a:r>
            <a:r>
              <a:rPr lang="en-US" sz="22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</a:t>
            </a:r>
            <a:r>
              <a:rPr lang="en-US" sz="22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приятно</a:t>
            </a:r>
            <a:r>
              <a:rPr lang="ru-RU" sz="22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200" b="1" i="1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84029" y="0"/>
            <a:ext cx="12976029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6912071" y="423556"/>
            <a:ext cx="4992553" cy="64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/>
              <a:t>ПСИХОЛОГ</a:t>
            </a:r>
            <a:endParaRPr lang="en-US" sz="3600" b="1" i="1"/>
          </a:p>
        </p:txBody>
      </p:sp>
      <p:sp>
        <p:nvSpPr>
          <p:cNvPr id="6" name="Текст. поле 5"/>
          <p:cNvSpPr txBox="1"/>
          <p:nvPr/>
        </p:nvSpPr>
        <p:spPr>
          <a:xfrm>
            <a:off x="4893422" y="1468928"/>
            <a:ext cx="7011201" cy="44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i="1"/>
              <a:t>10.00- подготовка к мероприятиям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10.15- собрание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10.45 - тренинг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11.20- отдых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11.40 - занятия с группами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13.00 -обед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13.20 - занятия с группами (продолжение)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16.20- индивидуальные консультации</a:t>
            </a:r>
          </a:p>
          <a:p>
            <a:pPr>
              <a:lnSpc>
                <a:spcPct val="100000"/>
              </a:lnSpc>
            </a:pPr>
            <a:r>
              <a:rPr lang="ru-RU" sz="2800" b="1" i="1"/>
              <a:t>17.20 - анализ проведенной работы</a:t>
            </a:r>
          </a:p>
          <a:p>
            <a:pPr>
              <a:lnSpc>
                <a:spcPct val="115000"/>
              </a:lnSpc>
            </a:pPr>
            <a:r>
              <a:rPr lang="ru-RU" sz="2800" b="1" i="1"/>
              <a:t>17.40-18.00 - оформление документации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733832" y="4577418"/>
            <a:ext cx="7772400" cy="70612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3923515" y="4224408"/>
            <a:ext cx="6858000" cy="36921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840" y="5394505"/>
            <a:ext cx="6245868" cy="41011"/>
          </a:xfrm>
          <a:prstGeom prst="rect">
            <a:avLst/>
          </a:prstGeom>
          <a:solidFill>
            <a:srgbClr val="ED7C59"/>
          </a:solidFill>
          <a:ln w="12700" cap="flat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939107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856124" y="806559"/>
            <a:ext cx="10111269" cy="410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i="1" dirty="0"/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u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 деятельности по восстановлению дееспособности, в  рамках ПРОЕКТА </a:t>
            </a:r>
          </a:p>
          <a:p>
            <a:pPr algn="just">
              <a:lnSpc>
                <a:spcPct val="100000"/>
              </a:lnSpc>
            </a:pP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"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   ОБРАЗОВАТЕЛЬНОГО      ПРОСТРАНСТВА</a:t>
            </a:r>
          </a:p>
          <a:p>
            <a:pPr algn="just">
              <a:lnSpc>
                <a:spcPct val="100000"/>
              </a:lnSpc>
            </a:pP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     ДЕИНСТИТУАЛИЗАЦИИ</a:t>
            </a:r>
          </a:p>
          <a:p>
            <a:pPr algn="just">
              <a:lnSpc>
                <a:spcPct val="100000"/>
              </a:lnSpc>
            </a:pP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ЛЮДЕЙ С ИНТЕЛЛЕКТУАЛЬНЫМ И МЕНТАЛЬНЫМ   НЕДУГОМ"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5136741" y="6073971"/>
            <a:ext cx="5965829" cy="37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/>
              <a:t>подготовила:     психолог Судакова Л.А.</a:t>
            </a:r>
            <a:endParaRPr lang="en-US" b="1" i="1"/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1249" y="700644"/>
            <a:ext cx="10547188" cy="56645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451905" y="482087"/>
            <a:ext cx="10136903" cy="48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none" strike="noStrike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            </a:t>
            </a:r>
            <a:r>
              <a:rPr lang="ru-RU" sz="2400" b="1" i="1" u="none" strike="noStrike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 МЕДИЦИНСКОЕ СОПРОВОЖДЕНИЕ</a:t>
            </a:r>
          </a:p>
          <a:p>
            <a:r>
              <a:rPr lang="en-US" sz="2200" b="1" i="1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Медицинская реабилитация, медицинская абилитация являются одними из основных направлений комплексной системы реабилитации, созданной в Республике Беларусь. </a:t>
            </a:r>
            <a:endParaRPr lang="ru-RU" sz="2200" b="1" i="1" u="none" strike="noStrik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Целью проведения медицинской реабилитации</a:t>
            </a:r>
            <a:r>
              <a:rPr lang="en-US" sz="22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являются полное или частичное восстановление нарушенных и (или) компенсация утраченных в результате заболевания функций органов или систем организма,  становление которых затруднено .</a:t>
            </a:r>
          </a:p>
          <a:p>
            <a:pPr marL="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2200" b="1" i="1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200" b="1" i="1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en-US" sz="2200" b="1" i="1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риказ Министерства здравоохранения Республики Беларусь от 01.09.2022 № 1141 «О порядке организации и проведения медицинской реабилитации, медицинской абилитации»).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>
                <a:highlight>
                  <a:srgbClr val="FFFFFF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2200" b="1" i="1" u="none" strike="noStrik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2400" b="1" i="1" u="none" strike="noStrike">
              <a:solidFill>
                <a:srgbClr val="FF0000"/>
              </a:solidFill>
              <a:highlight>
                <a:srgbClr val="FFFF00"/>
              </a:highlight>
              <a:latin typeface="Times New Roman"/>
              <a:ea typeface="+mn-ea"/>
              <a:cs typeface="Times New Roman"/>
            </a:endParaRPr>
          </a:p>
          <a:p>
            <a:r>
              <a:rPr lang="ru-RU" sz="2400" b="1" i="1" u="none" strike="noStrike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 </a:t>
            </a:r>
            <a:endParaRPr 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225007" y="792875"/>
            <a:ext cx="10128793" cy="344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"/>
            </a:pP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существля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ется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одном, нескольких или всех этапах,  с учетом тяжести состояния 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проживающего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его нуждаемости в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указанных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мероприятиях, с учетом рекомендаций врачей-специалистов. 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также 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периоде последствий заболевания, оперативного лечения в случаях, когда последствия приобрели стойкий характер и требуется применение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медицинского вмешательства.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"/>
            </a:pP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роводится на основании индивидуальной программы медицинской реабилитации  или плана.</a:t>
            </a:r>
            <a:r>
              <a:rPr lang="en-US" sz="22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i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721747" y="436078"/>
            <a:ext cx="10948167" cy="410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ключает применение следующих методов: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"/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психотерапия, психологическая коррекция, технологии лечебной физической культуры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"/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образовательные программы, другие методы медицинской реабилитации, а также лекарственные средства, диетическое питание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Доступ к грамотно подобранному эффективному лечению является жизненно важной поддержкой для восстановления.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i="0" u="sng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 u="sng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обеспечение лечения, а  О</a:t>
            </a:r>
            <a:r>
              <a:rPr lang="en-US" sz="2200" b="1" i="0" u="sng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риент</a:t>
            </a:r>
            <a:r>
              <a:rPr lang="ru-RU" sz="2200" b="1" i="0" u="sng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ация</a:t>
            </a:r>
            <a:r>
              <a:rPr lang="en-US" sz="2200" b="1" i="0" u="sng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восстановление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- помогает  использовать лекарства в качестве ресурса для собственного восстановления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проживающего.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268" y="0"/>
            <a:ext cx="12264536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2306427" y="781691"/>
            <a:ext cx="9363488" cy="377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sng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Поддержка развития свободы воли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i="0" u="sng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Н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еобходимым требованием к самоуправлению является чувство свободы воли: вера в то, что человек может влиять на свою собственную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Жизнь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И э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то может быть трудный процесс именно потому, что </a:t>
            </a:r>
            <a:r>
              <a:rPr lang="en-US" sz="2200" b="1" i="0" u="sng" strike="noStrike">
                <a:highlight>
                  <a:srgbClr val="FFFF00"/>
                </a:highlight>
                <a:latin typeface="Times New Roman"/>
                <a:ea typeface="+mn-ea"/>
                <a:cs typeface="Times New Roman"/>
              </a:rPr>
              <a:t>психическое заболевание часто отнимает у человека веру в себя.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i="0" u="none" strike="noStrike">
              <a:latin typeface="Times New Roman"/>
              <a:ea typeface="+mn-ea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  Просить кого-то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взять на себя ответственность за свою жизнь до того, как у него появится</a:t>
            </a:r>
            <a:r>
              <a:rPr lang="ru-RU" sz="2200" b="1" i="0" u="none" strike="noStrike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b="1" i="0" u="none" strike="noStrike">
                <a:latin typeface="Times New Roman"/>
                <a:ea typeface="+mn-ea"/>
                <a:cs typeface="Times New Roman"/>
              </a:rPr>
              <a:t>такая способность, не принесет  пользы.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2306427" y="183747"/>
            <a:ext cx="9372500" cy="511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sng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Восстановление через кризис (обострение).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Принудительное лечение во время кризиса иногда необходимо,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есть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ориент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ация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восстановление. Для тех, кто рискует навредить себе или другим, лучше, чтобы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вмешались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специалисты- медики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Акцент на личном выздоровлении - это не повод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отступать и позволять 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рецидивам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случаться только потому, что человек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просил или не хотел помощи.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 что принуждение во время кризиса допустимо, если другие варианты исчерпаны.</a:t>
            </a:r>
            <a:endParaRPr lang="ru-RU" sz="2200" b="1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Ориентированный на восстановление подход к </a:t>
            </a:r>
            <a:r>
              <a:rPr lang="ru-RU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рецидиву (декомпенсации)т</a:t>
            </a:r>
            <a:r>
              <a:rPr lang="en-US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 на то, чтобы: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предотвратить ненужные кризисы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минимизировать потерю личной ответственности</a:t>
            </a:r>
            <a:r>
              <a:rPr lang="en-US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(принимать за человека как можно меньше решений), </a:t>
            </a:r>
            <a:r>
              <a:rPr lang="ru-RU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целью  акт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ивации и сохранения  автономии проживающего.</a:t>
            </a:r>
            <a:endParaRPr lang="ru-RU" sz="14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192001" cy="6970504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594180" y="711058"/>
            <a:ext cx="9769020" cy="377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lang="en-US" sz="2200" b="1" i="0" u="none" strike="noStrike">
                <a:highlight>
                  <a:srgbClr val="FFFF0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поддерживать идентичность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человека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кризисе и за его пределами (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радиционным ответом на кризисную ситуацию является госпитализация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 все жизненные шишки являются индикаторами потенциального рецидива. </a:t>
            </a:r>
            <a:endParaRPr lang="ru-RU" sz="2200" b="1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крайней мере, столько же усилий нужно вложить в поддержку развития навыков участия в жизни 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проживающего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отношения к тому, чтобы иметь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озможность </a:t>
            </a:r>
            <a:r>
              <a:rPr lang="ru-RU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ему самому </a:t>
            </a:r>
            <a:r>
              <a:rPr lang="en-US" sz="22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справляться с невзгодами (а не избегать их).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691836" y="2312344"/>
            <a:ext cx="8681147" cy="93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КРИТЕРИИИ В ДИНАМИКЕ ПРОВОДИМОЙ РАБОТЫ</a:t>
            </a:r>
            <a:endParaRPr lang="en-US" sz="2800" b="1" i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1812" y="0"/>
            <a:ext cx="13463812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2628" y="329358"/>
            <a:ext cx="11021171" cy="61895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199" y="397840"/>
            <a:ext cx="10515600" cy="60623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828800" y="416414"/>
            <a:ext cx="9150739" cy="579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 итогам проводимой работы определилось следующее: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Улучшение динамики познавательного интереса и мыслительной деятельности, в целом (охотно вербализируют выученное и  прилежно выполняют домашнее задание);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endParaRPr lang="ru-RU" sz="2400" b="1" i="0" u="none" strike="noStrike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Повышение уровня притязаний с позиции «</a:t>
            </a:r>
            <a:r>
              <a:rPr lang="ru-RU" sz="2400" b="1" i="1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 могу и я хочу»,</a:t>
            </a:r>
            <a:r>
              <a:rPr lang="ru-RU" sz="24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несмотря на то, что не всегда удавалось сразу осилить материал.</a:t>
            </a: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endParaRPr lang="ru-RU" sz="2400" b="1" i="0" u="none" strike="noStrike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marR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24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Научились разбивать тематику на части, выделяя более значимые особенности.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86353" y="0"/>
            <a:ext cx="13478353" cy="6858000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2766030" y="689772"/>
            <a:ext cx="8677888" cy="36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Посмотри как по-разному ведут себя люди в одних и тех же условиях.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Выбирай то, что тебе кажется более достойным; если хочешь, то попробуй дотянуться до избранного образца и помни, что все люди разные и твой выбор всегда останется за тобой»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sz="20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О.Е. Антипенко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828800" y="524963"/>
            <a:ext cx="9170306" cy="41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ru-RU" sz="18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4  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Свободно ориентируются в информационном поле тематических занятий </a:t>
            </a:r>
            <a:r>
              <a:rPr lang="ru-RU" sz="2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(</a:t>
            </a:r>
            <a:r>
              <a:rPr lang="ru-RU" sz="24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приводят примеры, анализируют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  <a:r>
              <a:rPr lang="ru-RU" sz="2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endParaRPr lang="ru-RU" sz="2400" b="0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2860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ru-RU" sz="18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5 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 структуре личности положительно изменилась мотивационная основа и  организация эмоционально-волевой сферы </a:t>
            </a:r>
          </a:p>
          <a:p>
            <a:pPr marL="22860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( стали более увереннее выражать свое мнение, готовность оспаривать и отстаивать свои убеждения, ценности, более выдержанны);</a:t>
            </a:r>
            <a:endParaRPr lang="ru-RU" sz="2400" b="1" i="1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endParaRPr lang="ru-RU" sz="24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828800" y="543461"/>
            <a:ext cx="9405103" cy="4526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6  </a:t>
            </a:r>
            <a:r>
              <a:rPr lang="ru-RU" sz="24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Определились гибкость восприятия и мышления (</a:t>
            </a:r>
            <a:r>
              <a:rPr lang="ru-RU" sz="2200" b="1" i="0" u="none" strike="noStrike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отслеживают свои ограничивающие убеждения и самостоятельно переориентируют их в целевую и  позитивную мыслеформу, при этом аргументируют ранее изученным материалом, будь то пословицы или иной вид информации).</a:t>
            </a:r>
          </a:p>
          <a:p>
            <a:pPr>
              <a:lnSpc>
                <a:spcPct val="115000"/>
              </a:lnSpc>
            </a:pPr>
            <a:endParaRPr lang="ru-RU" sz="2200" b="1" i="0" u="none" strike="noStrike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0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7 </a:t>
            </a:r>
            <a:r>
              <a:rPr lang="ru-RU" sz="18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Формирование адекватной самооценки и внутреннего самоконтроля, на основе имеющегося опыта и знаний, умений и  навыков -  через </a:t>
            </a:r>
            <a:r>
              <a:rPr lang="ru-RU" sz="2400" b="1" i="0" u="sng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проявление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sng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критичности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к своим мыслям и поступкам, что говорит о  критерии </a:t>
            </a:r>
            <a:r>
              <a:rPr lang="ru-RU" sz="2400" b="1" i="0" u="sng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осознанности своих действий и поступков.</a:t>
            </a:r>
            <a:endParaRPr lang="ru-RU" sz="2400" b="1" i="0" u="none" strike="noStrike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03330" y="0"/>
            <a:ext cx="13395330" cy="6775659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2640803" y="1267550"/>
            <a:ext cx="8605381" cy="37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Таким образом, за указанный период можно отметить положительную динамику в  проводимой работе с проживающими.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Однако, важно отметить необходимость более углубленного внимания к психодиагностическим критериям каждого проживающего, что  будет способствовать улучшенному познанию и пониманию особенностей  структуры личности и психических процессов, в целом.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93041" y="0"/>
            <a:ext cx="12985041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6821953" y="1144502"/>
            <a:ext cx="4091369" cy="119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en-US" sz="3200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65125"/>
            <a:ext cx="12192000" cy="7272544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4453546" y="1099443"/>
            <a:ext cx="7420317" cy="24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                        </a:t>
            </a:r>
            <a:r>
              <a:rPr lang="ru-RU" sz="2200" b="1"/>
              <a:t>                                 </a:t>
            </a:r>
            <a:r>
              <a:rPr lang="ru-RU" sz="2400" b="1" i="1" u="sng"/>
              <a:t>ОСНОВНАЯ   ЦЕЛЬ:</a:t>
            </a:r>
          </a:p>
          <a:p>
            <a:endParaRPr lang="ru-RU" sz="2400" b="1"/>
          </a:p>
          <a:p>
            <a:pPr>
              <a:lnSpc>
                <a:spcPct val="150000"/>
              </a:lnSpc>
            </a:pPr>
            <a:r>
              <a:rPr lang="ru-RU" sz="2400" b="1" i="1"/>
              <a:t>     СОЗДАНИЕ БЕЗОПАСНОЙ, ДОВЕРИТЕЛЬНОЙ И УВАЖИТЕЛЬНОЙ СРЕДЫ ДЛЯ ВЗРОСЛЫХ С ЛЕГКОЙ И       СРЕДНЕЙ СТЕПЕНЬЮ МЕНТАЛЬНЫХ НАРУШЕНИЙ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65135" y="0"/>
            <a:ext cx="13057135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4019274" y="261343"/>
            <a:ext cx="7975467" cy="613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0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Оказать активное влияние на</a:t>
            </a:r>
            <a:r>
              <a:rPr lang="ru-RU" sz="24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charset="0"/>
              <a:buChar char="Ø"/>
            </a:pPr>
            <a:r>
              <a:rPr lang="en-US" sz="24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 процессы</a:t>
            </a:r>
            <a:r>
              <a:rPr lang="en-US" sz="2400" b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восприятие, внимание, память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воображение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400" b="1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charset="0"/>
              <a:buChar char="Ø"/>
            </a:pPr>
            <a:r>
              <a:rPr lang="en-US" sz="24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познавательную деятельность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(развитие нейропластичности через формирование новых знаний, умений и навыков, формируя соответствующий опыт, адаптируя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проживающего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изменениям в условиях разных ситуационных факторов),</a:t>
            </a:r>
            <a:endParaRPr lang="ru-RU" sz="24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charset="0"/>
              <a:buChar char="Ø"/>
            </a:pPr>
            <a:r>
              <a:rPr lang="en-US" sz="2400" b="1" i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эмоционально-волевую  сферу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(выработка копинг-стратегий  реагирования, "совладания"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sz="20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3881074" cy="7439263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3307642" y="850403"/>
            <a:ext cx="8884358" cy="420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Активизировать и стимулировать интеллектуальную и практическую деятельность;</a:t>
            </a:r>
            <a:endParaRPr lang="ru-RU" sz="24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Формировать и закреплять коммуникативные и культурно-нравственные навыки;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Закрепление ЗУНов и  действий на разных по содержанию и стимулированию ситуационных факторах </a:t>
            </a:r>
            <a:r>
              <a:rPr lang="ru-RU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(путем  моделирования</a:t>
            </a:r>
            <a:r>
              <a:rPr lang="ru-RU" sz="24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ситуаций</a:t>
            </a:r>
            <a:r>
              <a:rPr lang="en-US" sz="24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08142"/>
            <a:ext cx="12192000" cy="7074284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1828800" y="445330"/>
            <a:ext cx="10363200" cy="465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2200" b="0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</a:t>
            </a:r>
            <a:r>
              <a:rPr lang="ru-RU" sz="2400" b="0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1" u="none" strike="noStrike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НАПРАВЛЕНИЯ в работе: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b="1" i="1" u="sng" strike="noStrike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1. Когнитивное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sng" strike="noStrike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5715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</a:pPr>
            <a:r>
              <a:rPr lang="ru-RU" sz="2400" b="1" i="0" u="none" strike="noStrike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Развитие познавательного интереса через  формирование знаний, умений и навыков. </a:t>
            </a:r>
          </a:p>
          <a:p>
            <a:pPr marL="5715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</a:pPr>
            <a:r>
              <a:rPr lang="ru-RU" sz="2400" b="1" i="0" u="none" strike="noStrike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Развитие мыслительной деятельности (умение анализировать, планировать, оценивать), с учетом имеющегося опыта. </a:t>
            </a:r>
          </a:p>
          <a:p>
            <a:pPr marL="22860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Способность использовать накопленный опыт в дальнейшем</a:t>
            </a:r>
            <a:endParaRPr lang="ru-RU" sz="2400" b="1" i="0" u="sng" strike="noStrike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endParaRPr lang="ru-RU" sz="2400" b="1" i="0" u="none" strike="noStrike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2477652" y="253157"/>
            <a:ext cx="9219298" cy="417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i="1" u="sng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2. Социальное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sng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5715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Рассматриваются </a:t>
            </a:r>
            <a:r>
              <a:rPr lang="ru-RU" sz="24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поведенческие и мотивационные факторы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на предмет способности совершать действия, руководствуясь нормами и правилами социума  (консультационная работа). </a:t>
            </a:r>
          </a:p>
          <a:p>
            <a:pPr marL="5715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Ø"/>
            </a:pP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Применение</a:t>
            </a:r>
            <a:r>
              <a:rPr lang="ru-RU" sz="2400" b="1" i="1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различных видов трудовой деятельности (ТРУДОТЕРАПИЯ) для лечения физических и психических заболеваний, как один из видов реабилитации.</a:t>
            </a:r>
          </a:p>
          <a:p>
            <a:pPr marL="22860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2171</Words>
  <Application>Microsoft Office PowerPoint</Application>
  <PresentationFormat>Произвольный</PresentationFormat>
  <Paragraphs>272</Paragraphs>
  <Slides>43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</cp:revision>
  <dcterms:created xsi:type="dcterms:W3CDTF">2025-04-07T17:57:18Z</dcterms:created>
  <dcterms:modified xsi:type="dcterms:W3CDTF">2025-04-11T10:48:11Z</dcterms:modified>
</cp:coreProperties>
</file>